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259" r:id="rId3"/>
    <p:sldId id="262" r:id="rId4"/>
    <p:sldId id="265" r:id="rId5"/>
    <p:sldId id="266" r:id="rId6"/>
    <p:sldId id="264" r:id="rId7"/>
  </p:sldIdLst>
  <p:sldSz cx="12192000" cy="6858000"/>
  <p:notesSz cx="6858000" cy="9144000"/>
  <p:embeddedFontLst>
    <p:embeddedFont>
      <p:font typeface="Tmon몬소리 Black" panose="020B0600000101010101" charset="-127"/>
      <p:bold r:id="rId10"/>
    </p:embeddedFont>
    <p:embeddedFont>
      <p:font typeface="나눔스퀘어" panose="020B0600000101010101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배달의민족 한나는 열한살" panose="020B0600000101010101" pitchFamily="50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C35"/>
    <a:srgbClr val="D2B4A9"/>
    <a:srgbClr val="2A5963"/>
    <a:srgbClr val="1B3C33"/>
    <a:srgbClr val="E4C2A9"/>
    <a:srgbClr val="F4E5D4"/>
    <a:srgbClr val="F3D5BB"/>
    <a:srgbClr val="34717F"/>
    <a:srgbClr val="2F6672"/>
    <a:srgbClr val="60A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15" autoAdjust="0"/>
    <p:restoredTop sz="87952" autoAdjust="0"/>
  </p:normalViewPr>
  <p:slideViewPr>
    <p:cSldViewPr snapToGrid="0" showGuides="1">
      <p:cViewPr varScale="1">
        <p:scale>
          <a:sx n="61" d="100"/>
          <a:sy n="61" d="100"/>
        </p:scale>
        <p:origin x="77" y="11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2021-11-19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2021-11-19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875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525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61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763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165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300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20649" y="3634251"/>
            <a:ext cx="3370802" cy="458350"/>
          </a:xfrm>
          <a:prstGeom prst="plaque">
            <a:avLst>
              <a:gd name="adj" fmla="val 6969"/>
            </a:avLst>
          </a:prstGeom>
          <a:gradFill>
            <a:gsLst>
              <a:gs pos="100000">
                <a:srgbClr val="F4E5D4"/>
              </a:gs>
              <a:gs pos="0">
                <a:srgbClr val="F3D5BB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2A5963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54897" y="5800887"/>
            <a:ext cx="2302305" cy="480588"/>
          </a:xfrm>
        </p:spPr>
        <p:txBody>
          <a:bodyPr/>
          <a:lstStyle>
            <a:lvl1pPr algn="dist">
              <a:lnSpc>
                <a:spcPct val="150000"/>
              </a:lnSpc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</a:t>
            </a:r>
            <a:r>
              <a:rPr lang="en-US" altLang="ko-KR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L@rgo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900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ADSTOREPOST.COM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337487"/>
            <a:ext cx="6548704" cy="1466852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gradFill>
                  <a:gsLst>
                    <a:gs pos="100000">
                      <a:srgbClr val="F3D5BB"/>
                    </a:gs>
                    <a:gs pos="0">
                      <a:srgbClr val="F4E5D4"/>
                    </a:gs>
                  </a:gsLst>
                  <a:path path="circle">
                    <a:fillToRect l="100000" t="100000"/>
                  </a:path>
                </a:gradFill>
                <a:effectLst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4A9F6F8-F7F0-4109-AF10-35490780CCC4}"/>
              </a:ext>
            </a:extLst>
          </p:cNvPr>
          <p:cNvCxnSpPr>
            <a:cxnSpLocks/>
            <a:endCxn id="2" idx="0"/>
          </p:cNvCxnSpPr>
          <p:nvPr userDrawn="1"/>
        </p:nvCxnSpPr>
        <p:spPr>
          <a:xfrm>
            <a:off x="6095999" y="0"/>
            <a:ext cx="0" cy="2337487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3C34D570-4898-441A-BBCC-A12778A194F0}"/>
              </a:ext>
            </a:extLst>
          </p:cNvPr>
          <p:cNvCxnSpPr>
            <a:cxnSpLocks/>
          </p:cNvCxnSpPr>
          <p:nvPr userDrawn="1"/>
        </p:nvCxnSpPr>
        <p:spPr>
          <a:xfrm>
            <a:off x="6095999" y="4303435"/>
            <a:ext cx="0" cy="1314050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gradFill flip="none" rotWithShape="1">
          <a:gsLst>
            <a:gs pos="100000">
              <a:srgbClr val="F4E5D4"/>
            </a:gs>
            <a:gs pos="0">
              <a:srgbClr val="F4E5D4">
                <a:lumMod val="91000"/>
                <a:lumOff val="9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447259-443F-4405-BEF2-8A389053E366}"/>
              </a:ext>
            </a:extLst>
          </p:cNvPr>
          <p:cNvSpPr/>
          <p:nvPr userDrawn="1"/>
        </p:nvSpPr>
        <p:spPr>
          <a:xfrm>
            <a:off x="5945215" y="288978"/>
            <a:ext cx="339672" cy="6264274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E1C1E9-D575-403C-B22E-768C6E633C1E}"/>
              </a:ext>
            </a:extLst>
          </p:cNvPr>
          <p:cNvSpPr/>
          <p:nvPr userDrawn="1"/>
        </p:nvSpPr>
        <p:spPr>
          <a:xfrm>
            <a:off x="6096001" y="0"/>
            <a:ext cx="6096000" cy="6857999"/>
          </a:xfrm>
          <a:prstGeom prst="rect">
            <a:avLst/>
          </a:prstGeom>
          <a:gradFill>
            <a:gsLst>
              <a:gs pos="100000">
                <a:srgbClr val="1B3C33"/>
              </a:gs>
              <a:gs pos="0">
                <a:srgbClr val="1B3C35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EE00006A-9C5B-4034-80C3-4DCD9B407E74}"/>
              </a:ext>
            </a:extLst>
          </p:cNvPr>
          <p:cNvSpPr/>
          <p:nvPr userDrawn="1"/>
        </p:nvSpPr>
        <p:spPr>
          <a:xfrm>
            <a:off x="1626267" y="2061297"/>
            <a:ext cx="2485772" cy="2485772"/>
          </a:xfrm>
          <a:prstGeom prst="frame">
            <a:avLst>
              <a:gd name="adj1" fmla="val 9044"/>
            </a:avLst>
          </a:prstGeom>
          <a:gradFill>
            <a:gsLst>
              <a:gs pos="100000">
                <a:srgbClr val="1B3C35"/>
              </a:gs>
              <a:gs pos="0">
                <a:srgbClr val="1B3C33">
                  <a:lumMod val="93000"/>
                  <a:lumOff val="7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30316" y="2787043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4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0349" y="3459480"/>
            <a:ext cx="2500088" cy="315084"/>
          </a:xfrm>
        </p:spPr>
        <p:txBody>
          <a:bodyPr/>
          <a:lstStyle>
            <a:lvl1pPr algn="ctr">
              <a:defRPr sz="1400">
                <a:solidFill>
                  <a:srgbClr val="1B3C33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EVERGREEN</a:t>
            </a: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CE84A082-49E2-47D8-8EC6-E0E8F3B16F8C}"/>
              </a:ext>
            </a:extLst>
          </p:cNvPr>
          <p:cNvSpPr/>
          <p:nvPr userDrawn="1"/>
        </p:nvSpPr>
        <p:spPr>
          <a:xfrm>
            <a:off x="3571793" y="3999146"/>
            <a:ext cx="824314" cy="824314"/>
          </a:xfrm>
          <a:prstGeom prst="donut">
            <a:avLst>
              <a:gd name="adj" fmla="val 21287"/>
            </a:avLst>
          </a:prstGeom>
          <a:gradFill>
            <a:gsLst>
              <a:gs pos="100000">
                <a:srgbClr val="E7C49D">
                  <a:lumMod val="80000"/>
                </a:srgbClr>
              </a:gs>
              <a:gs pos="0">
                <a:srgbClr val="F3D5BB">
                  <a:lumMod val="9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F4E5D4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chemeClr val="bg1">
                    <a:alpha val="64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</a:t>
            </a:r>
            <a:r>
              <a:rPr lang="en-US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L@rgo</a:t>
            </a:r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1B3C33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noFill/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F4E5D4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</a:t>
            </a:r>
            <a:r>
              <a:rPr lang="en-US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L@rgo</a:t>
            </a:r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F4E5D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16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액자 24">
            <a:extLst>
              <a:ext uri="{FF2B5EF4-FFF2-40B4-BE49-F238E27FC236}">
                <a16:creationId xmlns:a16="http://schemas.microsoft.com/office/drawing/2014/main" id="{F6C757FD-4DF0-4623-8513-F3D78F79C799}"/>
              </a:ext>
            </a:extLst>
          </p:cNvPr>
          <p:cNvSpPr/>
          <p:nvPr userDrawn="1"/>
        </p:nvSpPr>
        <p:spPr>
          <a:xfrm flipV="1">
            <a:off x="0" y="-2"/>
            <a:ext cx="12192000" cy="601325"/>
          </a:xfrm>
          <a:prstGeom prst="frame">
            <a:avLst>
              <a:gd name="adj1" fmla="val 50000"/>
            </a:avLst>
          </a:prstGeom>
          <a:gradFill flip="none" rotWithShape="1">
            <a:gsLst>
              <a:gs pos="0">
                <a:srgbClr val="E7C49D">
                  <a:alpha val="31000"/>
                </a:srgbClr>
              </a:gs>
              <a:gs pos="100000">
                <a:srgbClr val="F3D5BB">
                  <a:alpha val="50000"/>
                </a:srgbClr>
              </a:gs>
            </a:gsLst>
            <a:lin ang="10800000" scaled="1"/>
            <a:tileRect/>
          </a:gra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  <a:stCxn id="21" idx="3"/>
            <a:endCxn id="9" idx="1"/>
          </p:cNvCxnSpPr>
          <p:nvPr userDrawn="1"/>
        </p:nvCxnSpPr>
        <p:spPr>
          <a:xfrm>
            <a:off x="3665764" y="300645"/>
            <a:ext cx="2430230" cy="4382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512232" y="6153506"/>
            <a:ext cx="601332" cy="601332"/>
          </a:xfrm>
          <a:prstGeom prst="frame">
            <a:avLst>
              <a:gd name="adj1" fmla="val 26516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787823"/>
            <a:ext cx="4748213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lnSpc>
                <a:spcPct val="100000"/>
              </a:lnSpc>
              <a:defRPr sz="36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412706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5899" y="6355470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300037" y="199666"/>
            <a:ext cx="3365727" cy="201957"/>
          </a:xfrm>
          <a:prstGeom prst="plaque">
            <a:avLst>
              <a:gd name="adj" fmla="val 0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11548FD7-C517-4292-82A6-F957F97FC2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5994" y="204048"/>
            <a:ext cx="5795969" cy="201957"/>
          </a:xfrm>
          <a:effectLst/>
        </p:spPr>
        <p:txBody>
          <a:bodyPr/>
          <a:lstStyle>
            <a:lvl1pPr algn="l">
              <a:defRPr sz="1100" b="1">
                <a:solidFill>
                  <a:srgbClr val="1B3C33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INDEX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35620AF-F882-439A-813F-BD88DCD6D139}"/>
              </a:ext>
            </a:extLst>
          </p:cNvPr>
          <p:cNvCxnSpPr>
            <a:cxnSpLocks/>
          </p:cNvCxnSpPr>
          <p:nvPr userDrawn="1"/>
        </p:nvCxnSpPr>
        <p:spPr>
          <a:xfrm>
            <a:off x="2661557" y="6569303"/>
            <a:ext cx="8205107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47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2000">
              <a:srgbClr val="1D403A"/>
            </a:gs>
            <a:gs pos="33000">
              <a:srgbClr val="1B3C33"/>
            </a:gs>
            <a:gs pos="100000">
              <a:srgbClr val="2A5963"/>
            </a:gs>
            <a:gs pos="0">
              <a:srgbClr val="2A5963">
                <a:lumMod val="73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</a:t>
            </a:r>
            <a:r>
              <a:rPr lang="en-US" altLang="ko-KR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L@rgo</a:t>
            </a:r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 ADSTORE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6EB54D-3D9A-4FE3-B3C0-529A9B526D02}"/>
              </a:ext>
            </a:extLst>
          </p:cNvPr>
          <p:cNvSpPr/>
          <p:nvPr userDrawn="1"/>
        </p:nvSpPr>
        <p:spPr>
          <a:xfrm>
            <a:off x="9696450" y="-809625"/>
            <a:ext cx="304800" cy="304800"/>
          </a:xfrm>
          <a:prstGeom prst="rect">
            <a:avLst/>
          </a:prstGeom>
          <a:solidFill>
            <a:srgbClr val="2F6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91BE63-91C9-4CA6-AFB8-0A6FD982CA18}"/>
              </a:ext>
            </a:extLst>
          </p:cNvPr>
          <p:cNvSpPr/>
          <p:nvPr userDrawn="1"/>
        </p:nvSpPr>
        <p:spPr>
          <a:xfrm>
            <a:off x="9344025" y="-809625"/>
            <a:ext cx="304800" cy="304800"/>
          </a:xfrm>
          <a:prstGeom prst="rect">
            <a:avLst/>
          </a:prstGeom>
          <a:solidFill>
            <a:srgbClr val="347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EDB8E0-0C4D-4CC7-94A0-661F585DD931}"/>
              </a:ext>
            </a:extLst>
          </p:cNvPr>
          <p:cNvSpPr/>
          <p:nvPr userDrawn="1"/>
        </p:nvSpPr>
        <p:spPr>
          <a:xfrm>
            <a:off x="8872538" y="-809625"/>
            <a:ext cx="304800" cy="304800"/>
          </a:xfrm>
          <a:prstGeom prst="rect">
            <a:avLst/>
          </a:prstGeom>
          <a:solidFill>
            <a:srgbClr val="1B3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83CFFB-5334-46FF-86C8-A0CC810EC612}"/>
              </a:ext>
            </a:extLst>
          </p:cNvPr>
          <p:cNvSpPr/>
          <p:nvPr userDrawn="1"/>
        </p:nvSpPr>
        <p:spPr>
          <a:xfrm>
            <a:off x="8506258" y="-809625"/>
            <a:ext cx="304800" cy="304800"/>
          </a:xfrm>
          <a:prstGeom prst="rect">
            <a:avLst/>
          </a:prstGeom>
          <a:solidFill>
            <a:srgbClr val="60A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112D83-770C-443F-82F5-97256A813FA8}"/>
              </a:ext>
            </a:extLst>
          </p:cNvPr>
          <p:cNvSpPr/>
          <p:nvPr userDrawn="1"/>
        </p:nvSpPr>
        <p:spPr>
          <a:xfrm>
            <a:off x="8506258" y="-452438"/>
            <a:ext cx="304800" cy="304800"/>
          </a:xfrm>
          <a:prstGeom prst="rect">
            <a:avLst/>
          </a:prstGeom>
          <a:solidFill>
            <a:srgbClr val="F4E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7EC213-9E6C-4859-B648-552AD03DF2FF}"/>
              </a:ext>
            </a:extLst>
          </p:cNvPr>
          <p:cNvSpPr/>
          <p:nvPr userDrawn="1"/>
        </p:nvSpPr>
        <p:spPr>
          <a:xfrm>
            <a:off x="8872538" y="-452438"/>
            <a:ext cx="304800" cy="304800"/>
          </a:xfrm>
          <a:prstGeom prst="rect">
            <a:avLst/>
          </a:prstGeom>
          <a:solidFill>
            <a:srgbClr val="F3D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12051B-93E1-493B-B35D-32B90D01DB13}"/>
              </a:ext>
            </a:extLst>
          </p:cNvPr>
          <p:cNvSpPr/>
          <p:nvPr userDrawn="1"/>
        </p:nvSpPr>
        <p:spPr>
          <a:xfrm>
            <a:off x="9348788" y="-452438"/>
            <a:ext cx="304800" cy="30480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588036-6677-436A-BFB5-AB723E558B05}"/>
              </a:ext>
            </a:extLst>
          </p:cNvPr>
          <p:cNvSpPr/>
          <p:nvPr userDrawn="1"/>
        </p:nvSpPr>
        <p:spPr>
          <a:xfrm>
            <a:off x="9696450" y="-452438"/>
            <a:ext cx="304800" cy="304800"/>
          </a:xfrm>
          <a:prstGeom prst="rect">
            <a:avLst/>
          </a:prstGeom>
          <a:solidFill>
            <a:srgbClr val="D2B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4" r:id="rId4"/>
    <p:sldLayoutId id="2147483656" r:id="rId5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pos="189" userDrawn="1">
          <p15:clr>
            <a:srgbClr val="F26B43"/>
          </p15:clr>
        </p15:guide>
        <p15:guide id="6" pos="74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1F5913-C775-4BBD-ADE6-9B84A4B31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051266" y="4936997"/>
            <a:ext cx="2638968" cy="1680699"/>
          </a:xfrm>
        </p:spPr>
        <p:txBody>
          <a:bodyPr/>
          <a:lstStyle/>
          <a:p>
            <a:pPr algn="ctr"/>
            <a:r>
              <a:rPr lang="en-US" altLang="ko-KR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201744015 </a:t>
            </a:r>
            <a:r>
              <a:rPr lang="ko-KR" altLang="en-US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김현우</a:t>
            </a:r>
            <a:endParaRPr lang="en-US" altLang="ko-KR" sz="2400" b="0" dirty="0">
              <a:solidFill>
                <a:srgbClr val="F3D5BB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en-US" altLang="ko-KR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201744024 </a:t>
            </a:r>
            <a:r>
              <a:rPr lang="ko-KR" altLang="en-US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안성호</a:t>
            </a:r>
            <a:endParaRPr lang="en-US" altLang="ko-KR" sz="2400" b="0" dirty="0">
              <a:solidFill>
                <a:srgbClr val="F3D5BB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en-US" altLang="ko-KR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201744028 </a:t>
            </a:r>
            <a:r>
              <a:rPr lang="ko-KR" altLang="en-US" sz="2400" b="0" dirty="0">
                <a:solidFill>
                  <a:srgbClr val="F3D5BB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이기훈</a:t>
            </a:r>
            <a:endParaRPr lang="en-US" altLang="ko-KR" sz="2400" b="0" dirty="0">
              <a:solidFill>
                <a:srgbClr val="F3D5BB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D324EA-DCF9-459E-B74E-C713B324DF85}"/>
              </a:ext>
            </a:extLst>
          </p:cNvPr>
          <p:cNvSpPr/>
          <p:nvPr/>
        </p:nvSpPr>
        <p:spPr>
          <a:xfrm>
            <a:off x="7452476" y="4708578"/>
            <a:ext cx="339672" cy="339672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액자 8">
            <a:extLst>
              <a:ext uri="{FF2B5EF4-FFF2-40B4-BE49-F238E27FC236}">
                <a16:creationId xmlns:a16="http://schemas.microsoft.com/office/drawing/2014/main" id="{925BD324-EC58-474D-86E4-413CD5D892AB}"/>
              </a:ext>
            </a:extLst>
          </p:cNvPr>
          <p:cNvSpPr/>
          <p:nvPr/>
        </p:nvSpPr>
        <p:spPr>
          <a:xfrm>
            <a:off x="4552947" y="1702855"/>
            <a:ext cx="3086104" cy="3234142"/>
          </a:xfrm>
          <a:prstGeom prst="frame">
            <a:avLst>
              <a:gd name="adj1" fmla="val 7334"/>
            </a:avLst>
          </a:prstGeom>
          <a:gradFill>
            <a:gsLst>
              <a:gs pos="0">
                <a:srgbClr val="2A5963"/>
              </a:gs>
              <a:gs pos="100000">
                <a:srgbClr val="1B3C35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9C75254-AF5F-418D-86BA-F1C7CB15AF10}"/>
              </a:ext>
            </a:extLst>
          </p:cNvPr>
          <p:cNvSpPr/>
          <p:nvPr/>
        </p:nvSpPr>
        <p:spPr>
          <a:xfrm>
            <a:off x="2953039" y="1686306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5024C86E-9D29-4D9A-A2D3-0FC20FBD4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4034" y="2372323"/>
            <a:ext cx="7923931" cy="1466852"/>
          </a:xfrm>
        </p:spPr>
        <p:txBody>
          <a:bodyPr/>
          <a:lstStyle/>
          <a:p>
            <a:r>
              <a:rPr lang="ko-KR" altLang="en-US" sz="60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무선 네트워크 프로젝트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FB8C39AF-6791-4A0D-9269-C18D32122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598" y="3708772"/>
            <a:ext cx="3370802" cy="313059"/>
          </a:xfrm>
        </p:spPr>
        <p:txBody>
          <a:bodyPr/>
          <a:lstStyle/>
          <a:p>
            <a:pPr algn="ctr"/>
            <a:r>
              <a:rPr lang="en-US" altLang="ko-KR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Zigbee</a:t>
            </a:r>
            <a:r>
              <a:rPr lang="ko-KR" altLang="en-US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를 활용한 원격 스마트 </a:t>
            </a:r>
            <a:r>
              <a:rPr lang="ko-KR" altLang="en-US" sz="1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멀티탭</a:t>
            </a:r>
            <a:endParaRPr lang="ko-KR" altLang="en-US" sz="16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4C506E3-A55D-4E94-9447-1345B9C65E4D}"/>
              </a:ext>
            </a:extLst>
          </p:cNvPr>
          <p:cNvSpPr/>
          <p:nvPr/>
        </p:nvSpPr>
        <p:spPr>
          <a:xfrm>
            <a:off x="8214552" y="5472345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925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부제목 18">
            <a:extLst>
              <a:ext uri="{FF2B5EF4-FFF2-40B4-BE49-F238E27FC236}">
                <a16:creationId xmlns:a16="http://schemas.microsoft.com/office/drawing/2014/main" id="{AA01B8D4-E707-46C0-8716-52268E9150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INDEX</a:t>
            </a: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94" name="부제목 18">
            <a:extLst>
              <a:ext uri="{FF2B5EF4-FFF2-40B4-BE49-F238E27FC236}">
                <a16:creationId xmlns:a16="http://schemas.microsoft.com/office/drawing/2014/main" id="{D741B9DF-34EF-453C-8ECD-FCDE8F698E8D}"/>
              </a:ext>
            </a:extLst>
          </p:cNvPr>
          <p:cNvSpPr txBox="1">
            <a:spLocks/>
          </p:cNvSpPr>
          <p:nvPr/>
        </p:nvSpPr>
        <p:spPr>
          <a:xfrm>
            <a:off x="6755907" y="296862"/>
            <a:ext cx="4404450" cy="6264275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40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3200" b="1" dirty="0">
                <a:ln w="3175">
                  <a:noFill/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주제</a:t>
            </a:r>
            <a:endParaRPr lang="en-US" altLang="ko-KR" sz="3200" b="1" dirty="0">
              <a:ln w="3175">
                <a:noFill/>
              </a:ln>
              <a:solidFill>
                <a:srgbClr val="F4E5D4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3200" b="1" dirty="0">
              <a:ln w="3175">
                <a:noFill/>
              </a:ln>
              <a:solidFill>
                <a:srgbClr val="F4E5D4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3200" b="1" dirty="0">
                <a:ln w="3175">
                  <a:noFill/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주제 선정 배경과 목적</a:t>
            </a:r>
            <a:endParaRPr lang="en-US" altLang="ko-KR" sz="3200" b="1" dirty="0">
              <a:ln w="3175">
                <a:noFill/>
              </a:ln>
              <a:solidFill>
                <a:srgbClr val="F4E5D4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3200" b="1" dirty="0">
              <a:ln w="3175">
                <a:noFill/>
              </a:ln>
              <a:solidFill>
                <a:srgbClr val="F4E5D4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3200" b="1" dirty="0">
                <a:ln w="3175">
                  <a:noFill/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도안</a:t>
            </a:r>
            <a:endParaRPr lang="en-US" altLang="ko-KR" sz="3200" b="1" dirty="0">
              <a:ln w="3175">
                <a:noFill/>
              </a:ln>
              <a:solidFill>
                <a:srgbClr val="F4E5D4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1518A4F-BFF5-4C6D-AAE3-27B272F22054}"/>
              </a:ext>
            </a:extLst>
          </p:cNvPr>
          <p:cNvSpPr/>
          <p:nvPr/>
        </p:nvSpPr>
        <p:spPr>
          <a:xfrm>
            <a:off x="11160357" y="296863"/>
            <a:ext cx="758949" cy="758949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9DC354E-D5EE-4EB3-9C07-1AF4E89392DD}"/>
              </a:ext>
            </a:extLst>
          </p:cNvPr>
          <p:cNvCxnSpPr>
            <a:cxnSpLocks/>
          </p:cNvCxnSpPr>
          <p:nvPr/>
        </p:nvCxnSpPr>
        <p:spPr>
          <a:xfrm>
            <a:off x="2380398" y="3890937"/>
            <a:ext cx="999925" cy="0"/>
          </a:xfrm>
          <a:prstGeom prst="line">
            <a:avLst/>
          </a:prstGeom>
          <a:gradFill flip="none" rotWithShape="1">
            <a:gsLst>
              <a:gs pos="0">
                <a:srgbClr val="E7C49D"/>
              </a:gs>
              <a:gs pos="100000">
                <a:srgbClr val="F3D5BB"/>
              </a:gs>
            </a:gsLst>
            <a:path path="circle">
              <a:fillToRect r="100000" b="100000"/>
            </a:path>
            <a:tileRect l="-100000" t="-100000"/>
          </a:gradFill>
          <a:ln w="101600">
            <a:gradFill flip="none" rotWithShape="1">
              <a:gsLst>
                <a:gs pos="0">
                  <a:srgbClr val="F3D5BB"/>
                </a:gs>
                <a:gs pos="74000">
                  <a:srgbClr val="E4C2A9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23631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sz="32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프로젝트 주제</a:t>
            </a:r>
            <a:endParaRPr lang="en-US" altLang="ko-KR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2D308069-2420-4CFB-828D-5E14CC22FB39}"/>
              </a:ext>
            </a:extLst>
          </p:cNvPr>
          <p:cNvSpPr txBox="1">
            <a:spLocks/>
          </p:cNvSpPr>
          <p:nvPr/>
        </p:nvSpPr>
        <p:spPr>
          <a:xfrm>
            <a:off x="1793429" y="2262661"/>
            <a:ext cx="8571740" cy="701599"/>
          </a:xfrm>
          <a:prstGeom prst="plaque">
            <a:avLst>
              <a:gd name="adj" fmla="val 6969"/>
            </a:avLst>
          </a:prstGeom>
          <a:solidFill>
            <a:srgbClr val="1B3C35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vert="horz" lIns="180000" tIns="45720" rIns="180000" bIns="45720" rtlCol="0" anchor="ctr" anchorCtr="0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1000" b="0" kern="1200" spc="-60" baseline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Zigbee</a:t>
            </a:r>
            <a:r>
              <a:rPr lang="ko-KR" altLang="en-US" sz="2000" dirty="0">
                <a:solidFill>
                  <a:schemeClr val="bg1"/>
                </a:solidFill>
              </a:rPr>
              <a:t>를 활용한 원격으로 전류를 제어할 수 있는 스마트 </a:t>
            </a:r>
            <a:r>
              <a:rPr lang="ko-KR" altLang="en-US" sz="2000" dirty="0" err="1">
                <a:solidFill>
                  <a:schemeClr val="bg1"/>
                </a:solidFill>
              </a:rPr>
              <a:t>멀티탭</a:t>
            </a:r>
            <a:r>
              <a:rPr lang="ko-KR" altLang="en-US" sz="2000" dirty="0">
                <a:solidFill>
                  <a:schemeClr val="bg1"/>
                </a:solidFill>
              </a:rPr>
              <a:t> 만들기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A18F3E1-A6CE-409F-BBF8-009D0293BC20}"/>
              </a:ext>
            </a:extLst>
          </p:cNvPr>
          <p:cNvSpPr/>
          <p:nvPr/>
        </p:nvSpPr>
        <p:spPr>
          <a:xfrm>
            <a:off x="2090584" y="2402876"/>
            <a:ext cx="421168" cy="42116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2C0DD34-8A89-4CDC-90C3-4F1756AE0428}"/>
              </a:ext>
            </a:extLst>
          </p:cNvPr>
          <p:cNvSpPr/>
          <p:nvPr/>
        </p:nvSpPr>
        <p:spPr>
          <a:xfrm>
            <a:off x="9645270" y="2402876"/>
            <a:ext cx="421168" cy="42116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내용 개체 틀 4">
            <a:extLst>
              <a:ext uri="{FF2B5EF4-FFF2-40B4-BE49-F238E27FC236}">
                <a16:creationId xmlns:a16="http://schemas.microsoft.com/office/drawing/2014/main" id="{6A7D3B5C-8C4A-4145-B742-74DF43DF0528}"/>
              </a:ext>
            </a:extLst>
          </p:cNvPr>
          <p:cNvSpPr txBox="1">
            <a:spLocks/>
          </p:cNvSpPr>
          <p:nvPr/>
        </p:nvSpPr>
        <p:spPr>
          <a:xfrm>
            <a:off x="1793429" y="3765275"/>
            <a:ext cx="8571740" cy="701599"/>
          </a:xfrm>
          <a:prstGeom prst="plaque">
            <a:avLst>
              <a:gd name="adj" fmla="val 6969"/>
            </a:avLst>
          </a:prstGeom>
          <a:solidFill>
            <a:srgbClr val="1B3C35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vert="horz" lIns="180000" tIns="45720" rIns="180000" bIns="45720" rtlCol="0" anchor="ctr" anchorCtr="0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1000" b="0" kern="1200" spc="-60" baseline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dirty="0">
                <a:solidFill>
                  <a:schemeClr val="bg1"/>
                </a:solidFill>
              </a:rPr>
              <a:t>무선 원격으로 제어할 스마트폰 애플리케이션 개발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C769A471-E4FC-4CEF-9EE3-8B0479E35401}"/>
              </a:ext>
            </a:extLst>
          </p:cNvPr>
          <p:cNvSpPr/>
          <p:nvPr/>
        </p:nvSpPr>
        <p:spPr>
          <a:xfrm>
            <a:off x="2090584" y="3905490"/>
            <a:ext cx="421168" cy="42116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A9A347D-817D-4741-A359-47A9EE87F88A}"/>
              </a:ext>
            </a:extLst>
          </p:cNvPr>
          <p:cNvSpPr/>
          <p:nvPr/>
        </p:nvSpPr>
        <p:spPr>
          <a:xfrm>
            <a:off x="9645270" y="3905490"/>
            <a:ext cx="421168" cy="42116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821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sz="32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주제 선정 배경과 목적</a:t>
            </a:r>
            <a:endParaRPr lang="en-US" altLang="ko-KR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23876" y="1693027"/>
            <a:ext cx="10161865" cy="4156628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ko-KR" altLang="en-US" sz="2800" dirty="0"/>
              <a:t>일상생활에서 쓸 수 있는 활용도가 높은 제품을 만들어보고 싶었고 마침 멀티탭이 눈에 띄어서 프로젝트 주제로 선정하게 되었습니다</a:t>
            </a:r>
            <a:r>
              <a:rPr lang="en-US" altLang="ko-KR" sz="2800" dirty="0"/>
              <a:t>.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endParaRPr lang="en-US" altLang="ko-KR" sz="2800" dirty="0"/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ko-KR" altLang="en-US" sz="2800" dirty="0"/>
              <a:t>손이 닿지 않는 원거리에서도 멀티탭의 스위치 버튼을 직접 누르지  않아도 각 콘센트의 전류를 제어하기 위한 멀티탭을 구현 하는게    프로젝트의 목적입니다</a:t>
            </a:r>
            <a:r>
              <a:rPr lang="en-US" altLang="ko-K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3727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EA319B7-E616-4D81-840C-21D39EE10ECA}"/>
              </a:ext>
            </a:extLst>
          </p:cNvPr>
          <p:cNvSpPr/>
          <p:nvPr/>
        </p:nvSpPr>
        <p:spPr>
          <a:xfrm>
            <a:off x="1064712" y="1431507"/>
            <a:ext cx="10033348" cy="48151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sz="32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도안</a:t>
            </a:r>
            <a:endParaRPr lang="en-US" altLang="ko-KR" sz="32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24" name="그림 23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AF904EF1-9AD7-40CA-B9C1-E45988E04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305" y="2068357"/>
            <a:ext cx="1648055" cy="933580"/>
          </a:xfrm>
          <a:prstGeom prst="rect">
            <a:avLst/>
          </a:prstGeom>
        </p:spPr>
      </p:pic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32B72B8A-95C3-42E9-BFA4-E611168AF77B}"/>
              </a:ext>
            </a:extLst>
          </p:cNvPr>
          <p:cNvSpPr/>
          <p:nvPr/>
        </p:nvSpPr>
        <p:spPr>
          <a:xfrm>
            <a:off x="2031999" y="1450717"/>
            <a:ext cx="1303867" cy="502022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r>
              <a:rPr lang="ko-KR" altLang="en-US" dirty="0"/>
              <a:t>구 </a:t>
            </a:r>
            <a:r>
              <a:rPr lang="ko-KR" altLang="en-US" dirty="0" err="1"/>
              <a:t>멀티탭</a:t>
            </a:r>
            <a:endParaRPr lang="ko-KR" altLang="en-US" dirty="0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0C2AFDA-35F2-48BB-8EF8-7AFEDDA724DD}"/>
              </a:ext>
            </a:extLst>
          </p:cNvPr>
          <p:cNvCxnSpPr/>
          <p:nvPr/>
        </p:nvCxnSpPr>
        <p:spPr>
          <a:xfrm>
            <a:off x="3533360" y="2370667"/>
            <a:ext cx="332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34F121FB-0140-454E-91E7-2E1A971C6526}"/>
              </a:ext>
            </a:extLst>
          </p:cNvPr>
          <p:cNvCxnSpPr>
            <a:cxnSpLocks/>
          </p:cNvCxnSpPr>
          <p:nvPr/>
        </p:nvCxnSpPr>
        <p:spPr>
          <a:xfrm>
            <a:off x="3533360" y="2675467"/>
            <a:ext cx="1287118" cy="933579"/>
          </a:xfrm>
          <a:prstGeom prst="bentConnector3">
            <a:avLst>
              <a:gd name="adj1" fmla="val 9999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5182A01-A500-4744-8E48-37F007E425DD}"/>
              </a:ext>
            </a:extLst>
          </p:cNvPr>
          <p:cNvCxnSpPr>
            <a:cxnSpLocks/>
          </p:cNvCxnSpPr>
          <p:nvPr/>
        </p:nvCxnSpPr>
        <p:spPr>
          <a:xfrm flipV="1">
            <a:off x="5181415" y="2675468"/>
            <a:ext cx="1676585" cy="933577"/>
          </a:xfrm>
          <a:prstGeom prst="bentConnector3">
            <a:avLst>
              <a:gd name="adj1" fmla="val 51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6DFD8E1E-772C-43A9-B802-7F94B7092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549" y="2182504"/>
            <a:ext cx="1078776" cy="746845"/>
          </a:xfrm>
          <a:prstGeom prst="rect">
            <a:avLst/>
          </a:prstGeom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96EFE139-A4A4-4AA5-BEBC-533D2B736188}"/>
              </a:ext>
            </a:extLst>
          </p:cNvPr>
          <p:cNvSpPr/>
          <p:nvPr/>
        </p:nvSpPr>
        <p:spPr>
          <a:xfrm>
            <a:off x="3759199" y="3609044"/>
            <a:ext cx="2506133" cy="93356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4</a:t>
            </a:r>
            <a:r>
              <a:rPr lang="ko-KR" altLang="en-US" dirty="0"/>
              <a:t>채널 릴레이</a:t>
            </a:r>
            <a:r>
              <a:rPr lang="en-US" altLang="ko-KR" dirty="0"/>
              <a:t> </a:t>
            </a:r>
            <a:r>
              <a:rPr lang="ko-KR" altLang="en-US" dirty="0"/>
              <a:t>스위치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0931EE6-493D-444D-B291-20858085EBF2}"/>
              </a:ext>
            </a:extLst>
          </p:cNvPr>
          <p:cNvCxnSpPr>
            <a:stCxn id="31" idx="2"/>
          </p:cNvCxnSpPr>
          <p:nvPr/>
        </p:nvCxnSpPr>
        <p:spPr>
          <a:xfrm>
            <a:off x="5012266" y="4542605"/>
            <a:ext cx="1" cy="655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8D2EB9-6CA7-42D7-B30E-0856F79715B3}"/>
              </a:ext>
            </a:extLst>
          </p:cNvPr>
          <p:cNvSpPr/>
          <p:nvPr/>
        </p:nvSpPr>
        <p:spPr>
          <a:xfrm>
            <a:off x="3759199" y="5198533"/>
            <a:ext cx="2506131" cy="933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Arduino</a:t>
            </a:r>
            <a:r>
              <a:rPr lang="ko-KR" altLang="en-US" dirty="0"/>
              <a:t> </a:t>
            </a:r>
            <a:r>
              <a:rPr lang="en-US" altLang="ko-KR" dirty="0"/>
              <a:t>UNO</a:t>
            </a:r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41FFC70-D4D4-41A0-9DB4-ACA25940EC4B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6265330" y="5665314"/>
            <a:ext cx="1078776" cy="24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E17AE4D-8971-44AC-AFD2-033A869C7181}"/>
              </a:ext>
            </a:extLst>
          </p:cNvPr>
          <p:cNvSpPr/>
          <p:nvPr/>
        </p:nvSpPr>
        <p:spPr>
          <a:xfrm>
            <a:off x="7344106" y="5198533"/>
            <a:ext cx="1715227" cy="9092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Raspberry Pi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5C1AB3E-0AEC-4ECE-9070-99955012687B}"/>
              </a:ext>
            </a:extLst>
          </p:cNvPr>
          <p:cNvSpPr/>
          <p:nvPr/>
        </p:nvSpPr>
        <p:spPr>
          <a:xfrm>
            <a:off x="2680423" y="5162421"/>
            <a:ext cx="1236698" cy="4567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Zigbee 1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3FC22D-7C4A-4213-93A2-CB05C388C40B}"/>
              </a:ext>
            </a:extLst>
          </p:cNvPr>
          <p:cNvSpPr/>
          <p:nvPr/>
        </p:nvSpPr>
        <p:spPr>
          <a:xfrm>
            <a:off x="8770619" y="4969719"/>
            <a:ext cx="1236698" cy="4567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Zigbee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6190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8AE97F69-8114-4519-9E8F-7A8AC7AAB38C}"/>
              </a:ext>
            </a:extLst>
          </p:cNvPr>
          <p:cNvSpPr/>
          <p:nvPr/>
        </p:nvSpPr>
        <p:spPr>
          <a:xfrm>
            <a:off x="6630099" y="3458742"/>
            <a:ext cx="1656655" cy="165665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7CA5E68-D4CB-49FD-A41C-025E130724C4}"/>
              </a:ext>
            </a:extLst>
          </p:cNvPr>
          <p:cNvSpPr/>
          <p:nvPr/>
        </p:nvSpPr>
        <p:spPr>
          <a:xfrm>
            <a:off x="4408471" y="4746096"/>
            <a:ext cx="201875" cy="20187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FB861F6-3B67-4CE7-9573-81295BD92E2C}"/>
              </a:ext>
            </a:extLst>
          </p:cNvPr>
          <p:cNvSpPr/>
          <p:nvPr/>
        </p:nvSpPr>
        <p:spPr>
          <a:xfrm>
            <a:off x="4957538" y="1776193"/>
            <a:ext cx="2924614" cy="2924614"/>
          </a:xfrm>
          <a:prstGeom prst="ellipse">
            <a:avLst/>
          </a:prstGeom>
          <a:gradFill>
            <a:gsLst>
              <a:gs pos="0">
                <a:srgbClr val="1B3C33"/>
              </a:gs>
              <a:gs pos="100000">
                <a:srgbClr val="2A5963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noFill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223D5E28-BF3B-42C2-A71E-7030DA9F5024}"/>
              </a:ext>
            </a:extLst>
          </p:cNvPr>
          <p:cNvSpPr/>
          <p:nvPr/>
        </p:nvSpPr>
        <p:spPr>
          <a:xfrm>
            <a:off x="4793006" y="1988678"/>
            <a:ext cx="2805549" cy="2940129"/>
          </a:xfrm>
          <a:prstGeom prst="frame">
            <a:avLst>
              <a:gd name="adj1" fmla="val 7766"/>
            </a:avLst>
          </a:prstGeom>
          <a:solidFill>
            <a:srgbClr val="E4C2A9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0710" y="778790"/>
            <a:ext cx="8690580" cy="567808"/>
          </a:xfrm>
        </p:spPr>
        <p:txBody>
          <a:bodyPr/>
          <a:lstStyle/>
          <a:p>
            <a:r>
              <a:rPr lang="ko-KR" altLang="en-US" sz="40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이상 발표를 마치겠습니다</a:t>
            </a:r>
            <a:r>
              <a:rPr lang="en-US" altLang="ko-KR" sz="40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84047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3451</TotalTime>
  <Words>138</Words>
  <Application>Microsoft Office PowerPoint</Application>
  <PresentationFormat>와이드스크린</PresentationFormat>
  <Paragraphs>40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배달의민족 한나는 열한살</vt:lpstr>
      <vt:lpstr>Wingdings</vt:lpstr>
      <vt:lpstr>맑은 고딕</vt:lpstr>
      <vt:lpstr>Tmon몬소리 Black</vt:lpstr>
      <vt:lpstr>나눔스퀘어</vt:lpstr>
      <vt:lpstr>Arial</vt:lpstr>
      <vt:lpstr>Office 테마</vt:lpstr>
      <vt:lpstr>무선 네트워크 프로젝트</vt:lpstr>
      <vt:lpstr>PowerPoint 프레젠테이션</vt:lpstr>
      <vt:lpstr>프로젝트 주제</vt:lpstr>
      <vt:lpstr>주제 선정 배경과 목적</vt:lpstr>
      <vt:lpstr>도안</vt:lpstr>
      <vt:lpstr>이상 발표를 마치겠습니다.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</dc:title>
  <dc:creator>largo</dc:creator>
  <cp:keywords>adstorepost.com</cp:keywords>
  <cp:lastModifiedBy>이 기훈</cp:lastModifiedBy>
  <cp:revision>364</cp:revision>
  <dcterms:created xsi:type="dcterms:W3CDTF">2017-12-10T15:04:34Z</dcterms:created>
  <dcterms:modified xsi:type="dcterms:W3CDTF">2021-11-19T00:56:58Z</dcterms:modified>
</cp:coreProperties>
</file>